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1" r:id="rId16"/>
    <p:sldId id="267" r:id="rId17"/>
    <p:sldId id="268" r:id="rId18"/>
    <p:sldId id="269" r:id="rId19"/>
    <p:sldId id="270" r:id="rId20"/>
  </p:sldIdLst>
  <p:sldSz cx="12192000" cy="6858000"/>
  <p:notesSz cx="6858000" cy="9144000"/>
  <p:embeddedFontLst>
    <p:embeddedFont>
      <p:font typeface="Inter" panose="020B0604020202020204" charset="0"/>
      <p:regular r:id="rId22"/>
      <p:bold r:id="rId23"/>
      <p:italic r:id="rId24"/>
      <p:boldItalic r:id="rId25"/>
    </p:embeddedFont>
    <p:embeddedFont>
      <p:font typeface="Montserrat" panose="00000500000000000000" pitchFamily="2" charset="0"/>
      <p:regular r:id="rId26"/>
      <p:bold r:id="rId27"/>
      <p:italic r:id="rId28"/>
      <p:boldItalic r:id="rId29"/>
    </p:embeddedFont>
    <p:embeddedFont>
      <p:font typeface="Montserrat SemiBold" panose="00000700000000000000" pitchFamily="2" charset="0"/>
      <p:regular r:id="rId30"/>
      <p:bold r:id="rId31"/>
      <p:italic r:id="rId32"/>
      <p:boldItalic r:id="rId33"/>
    </p:embeddedFont>
    <p:embeddedFont>
      <p:font typeface="Roboto" panose="02000000000000000000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38" roundtripDataSignature="AMtx7mhv+l1UZFS1KkJzp0t9nUc+xJNF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E58DE3-B752-4FA2-96AB-096A43F0F338}" v="557" dt="2026-03-10T11:53:22.450"/>
    <p1510:client id="{810F1B1D-A1C6-3B22-81B1-3E0FBC2917C2}" v="261" dt="2026-03-10T11:32:29.670"/>
    <p1510:client id="{E1CE94E3-6BEB-D623-F8D5-AD1B41A9D2D8}" v="177" dt="2026-03-10T10:01:16.569"/>
  </p1510:revLst>
</p1510:revInfo>
</file>

<file path=ppt/tableStyles.xml><?xml version="1.0" encoding="utf-8"?>
<a:tblStyleLst xmlns:a="http://schemas.openxmlformats.org/drawingml/2006/main" def="{3942B7CF-453D-43C1-AB51-CB6CFFCC6195}">
  <a:tblStyle styleId="{3942B7CF-453D-43C1-AB51-CB6CFFCC6195}" styleName="Table_0">
    <a:wholeTbl>
      <a:tcTxStyle b="off" i="off">
        <a:font>
          <a:latin typeface="Inter"/>
          <a:ea typeface="Inter"/>
          <a:cs typeface="Inter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8EC"/>
          </a:solidFill>
        </a:fill>
      </a:tcStyle>
    </a:wholeTbl>
    <a:band1H>
      <a:tcTxStyle/>
      <a:tcStyle>
        <a:tcBdr/>
        <a:fill>
          <a:solidFill>
            <a:srgbClr val="CCCFD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CCFD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Inter"/>
          <a:ea typeface="Inter"/>
          <a:cs typeface="Inter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Inter"/>
          <a:ea typeface="Inter"/>
          <a:cs typeface="Inter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Inter"/>
          <a:ea typeface="Inter"/>
          <a:cs typeface="Inter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Inter"/>
          <a:ea typeface="Inter"/>
          <a:cs typeface="Inter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nl-B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6078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16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dia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7"/>
          <p:cNvSpPr txBox="1">
            <a:spLocks noGrp="1"/>
          </p:cNvSpPr>
          <p:nvPr>
            <p:ph type="ctrTitle"/>
          </p:nvPr>
        </p:nvSpPr>
        <p:spPr>
          <a:xfrm>
            <a:off x="1524000" y="1373982"/>
            <a:ext cx="9144000" cy="224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ubTitle" idx="1"/>
          </p:nvPr>
        </p:nvSpPr>
        <p:spPr>
          <a:xfrm>
            <a:off x="1524000" y="3881438"/>
            <a:ext cx="9144000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>
            <a:spLocks noGrp="1"/>
          </p:cNvSpPr>
          <p:nvPr>
            <p:ph type="pic" idx="2"/>
          </p:nvPr>
        </p:nvSpPr>
        <p:spPr>
          <a:xfrm>
            <a:off x="5183188" y="457201"/>
            <a:ext cx="6172200" cy="5203824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60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dt" idx="10"/>
          </p:nvPr>
        </p:nvSpPr>
        <p:spPr>
          <a:xfrm>
            <a:off x="8715375" y="6263480"/>
            <a:ext cx="1771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ftr" idx="11"/>
          </p:nvPr>
        </p:nvSpPr>
        <p:spPr>
          <a:xfrm>
            <a:off x="3476626" y="6263481"/>
            <a:ext cx="5114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sldNum" idx="12"/>
          </p:nvPr>
        </p:nvSpPr>
        <p:spPr>
          <a:xfrm>
            <a:off x="10610850" y="6263479"/>
            <a:ext cx="7429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body" idx="1"/>
          </p:nvPr>
        </p:nvSpPr>
        <p:spPr>
          <a:xfrm rot="5400000">
            <a:off x="4178300" y="-1514475"/>
            <a:ext cx="38354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dt" idx="10"/>
          </p:nvPr>
        </p:nvSpPr>
        <p:spPr>
          <a:xfrm>
            <a:off x="8715375" y="6263480"/>
            <a:ext cx="1771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ftr" idx="11"/>
          </p:nvPr>
        </p:nvSpPr>
        <p:spPr>
          <a:xfrm>
            <a:off x="3476626" y="6263481"/>
            <a:ext cx="5114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sldNum" idx="12"/>
          </p:nvPr>
        </p:nvSpPr>
        <p:spPr>
          <a:xfrm>
            <a:off x="10610850" y="6263479"/>
            <a:ext cx="7429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8"/>
          <p:cNvSpPr txBox="1">
            <a:spLocks noGrp="1"/>
          </p:cNvSpPr>
          <p:nvPr>
            <p:ph type="title"/>
          </p:nvPr>
        </p:nvSpPr>
        <p:spPr>
          <a:xfrm rot="5400000">
            <a:off x="7391400" y="1698625"/>
            <a:ext cx="5295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body" idx="1"/>
          </p:nvPr>
        </p:nvSpPr>
        <p:spPr>
          <a:xfrm rot="5400000">
            <a:off x="2057400" y="-854075"/>
            <a:ext cx="5295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dt" idx="10"/>
          </p:nvPr>
        </p:nvSpPr>
        <p:spPr>
          <a:xfrm>
            <a:off x="8715375" y="6263480"/>
            <a:ext cx="1771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ftr" idx="11"/>
          </p:nvPr>
        </p:nvSpPr>
        <p:spPr>
          <a:xfrm>
            <a:off x="3476626" y="6263481"/>
            <a:ext cx="5114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sldNum" idx="12"/>
          </p:nvPr>
        </p:nvSpPr>
        <p:spPr>
          <a:xfrm>
            <a:off x="10610850" y="6263479"/>
            <a:ext cx="7429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>
  <p:cSld name="Vergelijking">
    <p:bg>
      <p:bgPr>
        <a:blipFill>
          <a:blip r:embed="rId2">
            <a:alphaModFix amt="25000"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5968730" cy="1331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body" idx="1"/>
          </p:nvPr>
        </p:nvSpPr>
        <p:spPr>
          <a:xfrm>
            <a:off x="839789" y="1816769"/>
            <a:ext cx="5750590" cy="384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4486275" cy="38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body" idx="2"/>
          </p:nvPr>
        </p:nvSpPr>
        <p:spPr>
          <a:xfrm>
            <a:off x="5429251" y="1825625"/>
            <a:ext cx="4486276" cy="38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dt" idx="10"/>
          </p:nvPr>
        </p:nvSpPr>
        <p:spPr>
          <a:xfrm>
            <a:off x="8715375" y="6263480"/>
            <a:ext cx="1771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ftr" idx="11"/>
          </p:nvPr>
        </p:nvSpPr>
        <p:spPr>
          <a:xfrm>
            <a:off x="3476626" y="6263481"/>
            <a:ext cx="5114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sldNum" idx="12"/>
          </p:nvPr>
        </p:nvSpPr>
        <p:spPr>
          <a:xfrm>
            <a:off x="10610850" y="6263479"/>
            <a:ext cx="7429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bg>
      <p:bgPr>
        <a:blipFill>
          <a:blip r:embed="rId2">
            <a:alphaModFix amt="25000"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8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dt" idx="10"/>
          </p:nvPr>
        </p:nvSpPr>
        <p:spPr>
          <a:xfrm>
            <a:off x="8715375" y="6263480"/>
            <a:ext cx="1771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ftr" idx="11"/>
          </p:nvPr>
        </p:nvSpPr>
        <p:spPr>
          <a:xfrm>
            <a:off x="3476626" y="6263481"/>
            <a:ext cx="5114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sldNum" idx="12"/>
          </p:nvPr>
        </p:nvSpPr>
        <p:spPr>
          <a:xfrm>
            <a:off x="10610850" y="6263479"/>
            <a:ext cx="7429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 txBox="1">
            <a:spLocks noGrp="1"/>
          </p:cNvSpPr>
          <p:nvPr>
            <p:ph type="title"/>
          </p:nvPr>
        </p:nvSpPr>
        <p:spPr>
          <a:xfrm>
            <a:off x="831850" y="2138364"/>
            <a:ext cx="10515600" cy="143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body" idx="1"/>
          </p:nvPr>
        </p:nvSpPr>
        <p:spPr>
          <a:xfrm>
            <a:off x="831850" y="3714750"/>
            <a:ext cx="1051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5AD"/>
              </a:buClr>
              <a:buSzPts val="2000"/>
              <a:buFont typeface="Inter"/>
              <a:buNone/>
              <a:defRPr sz="2000">
                <a:solidFill>
                  <a:srgbClr val="8D95AD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5AD"/>
              </a:buClr>
              <a:buSzPts val="1800"/>
              <a:buFont typeface="Inter"/>
              <a:buNone/>
              <a:defRPr sz="1800">
                <a:solidFill>
                  <a:srgbClr val="8D95AD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5AD"/>
              </a:buClr>
              <a:buSzPts val="1600"/>
              <a:buFont typeface="Inter"/>
              <a:buNone/>
              <a:defRPr sz="1600">
                <a:solidFill>
                  <a:srgbClr val="8D95AD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5AD"/>
              </a:buClr>
              <a:buSzPts val="1600"/>
              <a:buFont typeface="Inter"/>
              <a:buNone/>
              <a:defRPr sz="1600">
                <a:solidFill>
                  <a:srgbClr val="8D95A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5AD"/>
              </a:buClr>
              <a:buSzPts val="1600"/>
              <a:buNone/>
              <a:defRPr sz="1600">
                <a:solidFill>
                  <a:srgbClr val="8D95AD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5AD"/>
              </a:buClr>
              <a:buSzPts val="1600"/>
              <a:buNone/>
              <a:defRPr sz="1600">
                <a:solidFill>
                  <a:srgbClr val="8D95AD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5AD"/>
              </a:buClr>
              <a:buSzPts val="1600"/>
              <a:buNone/>
              <a:defRPr sz="1600">
                <a:solidFill>
                  <a:srgbClr val="8D95AD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95AD"/>
              </a:buClr>
              <a:buSzPts val="1600"/>
              <a:buNone/>
              <a:defRPr sz="1600">
                <a:solidFill>
                  <a:srgbClr val="8D95AD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dt" idx="10"/>
          </p:nvPr>
        </p:nvSpPr>
        <p:spPr>
          <a:xfrm>
            <a:off x="8715375" y="6263480"/>
            <a:ext cx="1771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ftr" idx="11"/>
          </p:nvPr>
        </p:nvSpPr>
        <p:spPr>
          <a:xfrm>
            <a:off x="3476626" y="6263481"/>
            <a:ext cx="5114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sldNum" idx="12"/>
          </p:nvPr>
        </p:nvSpPr>
        <p:spPr>
          <a:xfrm>
            <a:off x="10610850" y="6263479"/>
            <a:ext cx="7429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dt" idx="10"/>
          </p:nvPr>
        </p:nvSpPr>
        <p:spPr>
          <a:xfrm>
            <a:off x="8715375" y="6263480"/>
            <a:ext cx="1771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ftr" idx="11"/>
          </p:nvPr>
        </p:nvSpPr>
        <p:spPr>
          <a:xfrm>
            <a:off x="3476626" y="6263481"/>
            <a:ext cx="5114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sldNum" idx="12"/>
          </p:nvPr>
        </p:nvSpPr>
        <p:spPr>
          <a:xfrm>
            <a:off x="10610850" y="6263479"/>
            <a:ext cx="7429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angepaste indeling">
  <p:cSld name="Aangepaste indeling">
    <p:bg>
      <p:bgPr>
        <a:solidFill>
          <a:schemeClr val="l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3"/>
          <p:cNvSpPr txBox="1">
            <a:spLocks noGrp="1"/>
          </p:cNvSpPr>
          <p:nvPr>
            <p:ph type="title"/>
          </p:nvPr>
        </p:nvSpPr>
        <p:spPr>
          <a:xfrm>
            <a:off x="838200" y="3046872"/>
            <a:ext cx="10515600" cy="764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dt" idx="10"/>
          </p:nvPr>
        </p:nvSpPr>
        <p:spPr>
          <a:xfrm>
            <a:off x="8715375" y="6263480"/>
            <a:ext cx="1771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ftr" idx="11"/>
          </p:nvPr>
        </p:nvSpPr>
        <p:spPr>
          <a:xfrm>
            <a:off x="3476626" y="6263481"/>
            <a:ext cx="5114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sldNum" idx="12"/>
          </p:nvPr>
        </p:nvSpPr>
        <p:spPr>
          <a:xfrm>
            <a:off x="10610850" y="6263479"/>
            <a:ext cx="7429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4"/>
          <p:cNvSpPr txBox="1">
            <a:spLocks noGrp="1"/>
          </p:cNvSpPr>
          <p:nvPr>
            <p:ph type="dt" idx="10"/>
          </p:nvPr>
        </p:nvSpPr>
        <p:spPr>
          <a:xfrm>
            <a:off x="8715375" y="6263480"/>
            <a:ext cx="1771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ftr" idx="11"/>
          </p:nvPr>
        </p:nvSpPr>
        <p:spPr>
          <a:xfrm>
            <a:off x="3476626" y="6263481"/>
            <a:ext cx="5114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sldNum" idx="12"/>
          </p:nvPr>
        </p:nvSpPr>
        <p:spPr>
          <a:xfrm>
            <a:off x="10610850" y="6263479"/>
            <a:ext cx="7429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SemiBol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1"/>
          </p:nvPr>
        </p:nvSpPr>
        <p:spPr>
          <a:xfrm>
            <a:off x="5183188" y="457200"/>
            <a:ext cx="6172200" cy="5203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Inter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None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2"/>
          </p:nvPr>
        </p:nvSpPr>
        <p:spPr>
          <a:xfrm>
            <a:off x="839788" y="2162174"/>
            <a:ext cx="3932237" cy="3498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ter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715375" y="6263480"/>
            <a:ext cx="1771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3476626" y="6263481"/>
            <a:ext cx="5114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10610850" y="6263479"/>
            <a:ext cx="7429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 amt="25000"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8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Char char="•"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Char char="•"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•"/>
              <a:defRPr sz="2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Char char="•"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715375" y="6263480"/>
            <a:ext cx="17716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3476626" y="6263481"/>
            <a:ext cx="51149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10610850" y="6263479"/>
            <a:ext cx="7429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‹nr.›</a:t>
            </a:fld>
            <a:endParaRPr/>
          </a:p>
        </p:txBody>
      </p:sp>
      <p:pic>
        <p:nvPicPr>
          <p:cNvPr id="15" name="Google Shape;15;p16" descr="Afbeelding met Lettertype, logo, Graphics, tekst&#10;&#10;Automatisch gegenereerde beschrijving"/>
          <p:cNvPicPr preferRelativeResize="0"/>
          <p:nvPr/>
        </p:nvPicPr>
        <p:blipFill rotWithShape="1">
          <a:blip r:embed="rId15">
            <a:alphaModFix/>
          </a:blip>
          <a:srcRect l="7531" t="9153" b="13689"/>
          <a:stretch/>
        </p:blipFill>
        <p:spPr>
          <a:xfrm>
            <a:off x="119062" y="5416549"/>
            <a:ext cx="2689243" cy="132556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">
          <p15:clr>
            <a:srgbClr val="F26B43"/>
          </p15:clr>
        </p15:guide>
        <p15:guide id="2" pos="7605">
          <p15:clr>
            <a:srgbClr val="F26B43"/>
          </p15:clr>
        </p15:guide>
        <p15:guide id="3" orient="horz" pos="4247">
          <p15:clr>
            <a:srgbClr val="F26B43"/>
          </p15:clr>
        </p15:guide>
        <p15:guide id="4" pos="75">
          <p15:clr>
            <a:srgbClr val="F26B43"/>
          </p15:clr>
        </p15:guide>
        <p15:guide id="5" pos="189">
          <p15:clr>
            <a:srgbClr val="F26B43"/>
          </p15:clr>
        </p15:guide>
        <p15:guide id="6" pos="7491">
          <p15:clr>
            <a:srgbClr val="F26B43"/>
          </p15:clr>
        </p15:guide>
        <p15:guide id="7" orient="horz" pos="142">
          <p15:clr>
            <a:srgbClr val="F26B43"/>
          </p15:clr>
        </p15:guide>
        <p15:guide id="8" orient="horz" pos="4178">
          <p15:clr>
            <a:srgbClr val="F26B43"/>
          </p15:clr>
        </p15:guide>
        <p15:guide id="9" orient="horz" pos="356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o-educatie.be/cursus/mindspring" TargetMode="External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3tlY6xr036o" TargetMode="External"/><Relationship Id="rId5" Type="http://schemas.openxmlformats.org/officeDocument/2006/relationships/hyperlink" Target="http://www.sering.be/taaloefenkansen/" TargetMode="External"/><Relationship Id="rId4" Type="http://schemas.openxmlformats.org/officeDocument/2006/relationships/hyperlink" Target="http://www.caw.be/hoe-wij-helpen/begeleiding/migratie/mind-spring/cursussen-ovl/mind-spring-volwassenen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hyperlink" Target="mailto:cools.bob@gmail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mailto:donia@psc-antwerpen.be" TargetMode="External"/><Relationship Id="rId4" Type="http://schemas.openxmlformats.org/officeDocument/2006/relationships/hyperlink" Target="mailto:zakrevskyiandrii1977@gmail.com" TargetMode="External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forms.office.com/e/1jb1BAq3UQ" TargetMode="Externa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1524000" y="2183226"/>
            <a:ext cx="9144000" cy="1245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Montserrat SemiBold"/>
              <a:buNone/>
            </a:pPr>
            <a:r>
              <a:rPr lang="nl-BE" sz="6600"/>
              <a:t>De Plataan</a:t>
            </a:r>
            <a:endParaRPr/>
          </a:p>
        </p:txBody>
      </p:sp>
      <p:sp>
        <p:nvSpPr>
          <p:cNvPr id="86" name="Google Shape;86;p1"/>
          <p:cNvSpPr txBox="1">
            <a:spLocks noGrp="1"/>
          </p:cNvSpPr>
          <p:nvPr>
            <p:ph type="subTitle" idx="1"/>
          </p:nvPr>
        </p:nvSpPr>
        <p:spPr>
          <a:xfrm>
            <a:off x="442623" y="3429000"/>
            <a:ext cx="11306755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"/>
              <a:buNone/>
            </a:pPr>
            <a:r>
              <a:rPr lang="nl-BE" sz="3600">
                <a:latin typeface="Inter"/>
                <a:ea typeface="Inter"/>
                <a:cs typeface="Inter"/>
                <a:sym typeface="Inter"/>
              </a:rPr>
              <a:t>woonsite voor erkende vluchtelingen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"/>
              <a:buNone/>
            </a:pPr>
            <a:endParaRPr/>
          </a:p>
        </p:txBody>
      </p:sp>
      <p:sp>
        <p:nvSpPr>
          <p:cNvPr id="87" name="Google Shape;87;p1"/>
          <p:cNvSpPr/>
          <p:nvPr/>
        </p:nvSpPr>
        <p:spPr>
          <a:xfrm>
            <a:off x="240632" y="4908884"/>
            <a:ext cx="4138863" cy="19491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7368" y="4631961"/>
            <a:ext cx="3565389" cy="2226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 descr="Afbeelding met schermopname, ontwerp&#10;&#10;Door AI gegenereerde inhoud is mogelijk onjuis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6231" y="5328485"/>
            <a:ext cx="3756629" cy="110991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-46104" y="6463204"/>
            <a:ext cx="28523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nl-BE"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Maart 2026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 amt="20000"/>
          </a:blip>
          <a:stretch>
            <a:fillRect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"/>
          <p:cNvSpPr txBox="1"/>
          <p:nvPr/>
        </p:nvSpPr>
        <p:spPr>
          <a:xfrm>
            <a:off x="300038" y="328792"/>
            <a:ext cx="11591923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5200" b="1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Begeleidings</a:t>
            </a:r>
            <a:r>
              <a:rPr lang="nl-BE" sz="5200" b="1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aanbod</a:t>
            </a:r>
            <a:endParaRPr/>
          </a:p>
        </p:txBody>
      </p:sp>
      <p:sp>
        <p:nvSpPr>
          <p:cNvPr id="177" name="Google Shape;177;p10"/>
          <p:cNvSpPr txBox="1"/>
          <p:nvPr/>
        </p:nvSpPr>
        <p:spPr>
          <a:xfrm>
            <a:off x="300038" y="1141322"/>
            <a:ext cx="11891962" cy="4862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Inter"/>
              <a:buAutoNum type="arabicPeriod"/>
            </a:pPr>
            <a:r>
              <a:rPr lang="nl-BE" sz="3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Aanmelder blijft contactpersoon</a:t>
            </a:r>
            <a:endParaRPr/>
          </a:p>
          <a:p>
            <a:pPr marL="514350" marR="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Inter"/>
              <a:buAutoNum type="arabicPeriod"/>
            </a:pPr>
            <a:r>
              <a:rPr lang="nl-BE" sz="3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We matchen graag een buddy (vrijwilliger)</a:t>
            </a:r>
            <a:endParaRPr/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</a:pPr>
            <a:r>
              <a:rPr lang="nl-BE" sz="3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3. Siteverantwoordelijke, conciërge, stadspredikant,…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Inter"/>
              <a:buNone/>
            </a:pPr>
            <a:r>
              <a:rPr lang="nl-BE" sz="3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4. Woningbezoeken om voeling te houden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Inter"/>
              <a:buNone/>
            </a:pPr>
            <a:r>
              <a:rPr lang="nl-BE" sz="3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5. Samen eten in CAW restaurant </a:t>
            </a:r>
            <a:endParaRPr>
              <a:solidFill>
                <a:schemeClr val="dk1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buFont typeface="Inter"/>
            </a:pPr>
            <a:r>
              <a:rPr lang="nl-BE" sz="3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6. Maandelijks bewonersoverleg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Inter"/>
              <a:buNone/>
            </a:pPr>
            <a:r>
              <a:rPr lang="nl-BE" sz="3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7. Ontspanningsactiviteiten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78" name="Google Shape;178;p10" descr="Afbeelding met persoon, Menselijk gezicht, glimlach, kleding&#10;&#10;Door AI gegenereerde inhoud is mogelijk onjuis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59308" y="3310759"/>
            <a:ext cx="5432691" cy="3523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/>
          <p:nvPr/>
        </p:nvSpPr>
        <p:spPr>
          <a:xfrm>
            <a:off x="112295" y="5666746"/>
            <a:ext cx="2390273" cy="101209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5" name="Google Shape;185;p11"/>
          <p:cNvSpPr txBox="1"/>
          <p:nvPr/>
        </p:nvSpPr>
        <p:spPr>
          <a:xfrm>
            <a:off x="300038" y="179163"/>
            <a:ext cx="1159192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5200" b="1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Begeleidings</a:t>
            </a:r>
            <a:r>
              <a:rPr lang="nl-BE" sz="5200" b="1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aanbod</a:t>
            </a:r>
            <a:endParaRPr/>
          </a:p>
        </p:txBody>
      </p:sp>
      <p:sp>
        <p:nvSpPr>
          <p:cNvPr id="186" name="Google Shape;186;p11"/>
          <p:cNvSpPr txBox="1"/>
          <p:nvPr/>
        </p:nvSpPr>
        <p:spPr>
          <a:xfrm>
            <a:off x="300038" y="1302421"/>
            <a:ext cx="11591923" cy="5659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Inter"/>
              <a:buNone/>
            </a:pPr>
            <a:r>
              <a:rPr lang="nl-BE" sz="3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8. WASBAR: 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000"/>
              <a:buFont typeface="Inter"/>
              <a:buNone/>
            </a:pPr>
            <a:r>
              <a:rPr lang="nl-BE" sz="2000">
                <a:solidFill>
                  <a:srgbClr val="171616"/>
                </a:solidFill>
                <a:latin typeface="Inter"/>
                <a:ea typeface="Inter"/>
                <a:cs typeface="Inter"/>
                <a:sym typeface="Inter"/>
              </a:rPr>
              <a:t>Ontmoetingsruimte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000"/>
              <a:buFont typeface="Inter"/>
              <a:buNone/>
            </a:pPr>
            <a:r>
              <a:rPr lang="nl-BE" sz="2000">
                <a:solidFill>
                  <a:srgbClr val="171616"/>
                </a:solidFill>
                <a:latin typeface="Inter"/>
                <a:ea typeface="Inter"/>
                <a:cs typeface="Inter"/>
                <a:sym typeface="Inter"/>
              </a:rPr>
              <a:t>met keuken, wasmachines, droogkasten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</a:pPr>
            <a:endParaRPr sz="2000">
              <a:solidFill>
                <a:srgbClr val="171616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000"/>
              <a:buFont typeface="Inter"/>
              <a:buNone/>
            </a:pPr>
            <a:r>
              <a:rPr lang="nl-BE" sz="2000">
                <a:solidFill>
                  <a:srgbClr val="171616"/>
                </a:solidFill>
                <a:latin typeface="Inter"/>
                <a:ea typeface="Inter"/>
                <a:cs typeface="Inter"/>
                <a:sym typeface="Inter"/>
              </a:rPr>
              <a:t>We laten er ook gespreksgroepen doorgaan: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Inter"/>
              <a:buNone/>
            </a:pPr>
            <a:r>
              <a:rPr lang="nl-BE" sz="3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9. MIND-SPRING welzijnsondersteuning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None/>
            </a:pPr>
            <a:r>
              <a:rPr lang="nl-BE" sz="2000" u="sng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www.psycho-educatie.be/cursus/mindspring</a:t>
            </a:r>
            <a:r>
              <a:rPr lang="nl-BE" sz="2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en </a:t>
            </a:r>
            <a:r>
              <a:rPr lang="nl-BE" sz="2000" u="sng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www.caw.be/hoe-wij-helpen/begeleiding/migratie/mind-spring/cursussen-ovl/mind-spring-volwassenen/</a:t>
            </a:r>
            <a:r>
              <a:rPr lang="nl-BE" sz="2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4133"/>
              </a:buClr>
              <a:buSzPts val="2000"/>
              <a:buFont typeface="Inter"/>
              <a:buNone/>
            </a:pPr>
            <a:r>
              <a:rPr lang="nl-BE" sz="2000" b="0" i="0">
                <a:solidFill>
                  <a:srgbClr val="304133"/>
                </a:solidFill>
                <a:latin typeface="Inter"/>
                <a:ea typeface="Inter"/>
                <a:cs typeface="Inter"/>
                <a:sym typeface="Inter"/>
              </a:rPr>
              <a:t>6 groepssessies van 10 deelnemers </a:t>
            </a:r>
            <a:r>
              <a:rPr lang="nl-BE" sz="2000">
                <a:solidFill>
                  <a:srgbClr val="304133"/>
                </a:solidFill>
                <a:latin typeface="Inter"/>
                <a:ea typeface="Inter"/>
                <a:cs typeface="Inter"/>
                <a:sym typeface="Inter"/>
              </a:rPr>
              <a:t>met</a:t>
            </a:r>
            <a:r>
              <a:rPr lang="nl-BE" sz="2000" b="0" i="0">
                <a:solidFill>
                  <a:srgbClr val="304133"/>
                </a:solidFill>
                <a:latin typeface="Inter"/>
                <a:ea typeface="Inter"/>
                <a:cs typeface="Inter"/>
                <a:sym typeface="Inter"/>
              </a:rPr>
              <a:t> eenzelfde moedertaal over: Cultuur </a:t>
            </a:r>
            <a:r>
              <a:rPr lang="nl-BE" sz="2000">
                <a:solidFill>
                  <a:srgbClr val="304133"/>
                </a:solidFill>
                <a:latin typeface="Inter"/>
                <a:ea typeface="Inter"/>
                <a:cs typeface="Inter"/>
                <a:sym typeface="Inter"/>
              </a:rPr>
              <a:t>&amp; i</a:t>
            </a:r>
            <a:r>
              <a:rPr lang="nl-BE" sz="2000" b="0" i="0">
                <a:solidFill>
                  <a:srgbClr val="304133"/>
                </a:solidFill>
                <a:latin typeface="Inter"/>
                <a:ea typeface="Inter"/>
                <a:cs typeface="Inter"/>
                <a:sym typeface="Inter"/>
              </a:rPr>
              <a:t>dentiteit; Omgaan met stress; Verlies en rouw; Hoe word ik wie ik wil zijn; sprong naar de toekomst…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Inter"/>
              <a:buNone/>
            </a:pPr>
            <a:r>
              <a:rPr lang="nl-BE" sz="3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10. REPETEREN OM TE LEREN taalondersteuning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75B5"/>
              </a:buClr>
              <a:buSzPts val="2000"/>
              <a:buFont typeface="Inter"/>
              <a:buNone/>
            </a:pPr>
            <a:r>
              <a:rPr lang="nl-BE" sz="2000" u="sng">
                <a:solidFill>
                  <a:srgbClr val="2E75B5"/>
                </a:solidFill>
                <a:latin typeface="Inter"/>
                <a:ea typeface="Inter"/>
                <a:cs typeface="Inter"/>
                <a:sym typeface="Inte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www.sering.be/taaloefenkansen/</a:t>
            </a:r>
            <a:r>
              <a:rPr lang="nl-BE" sz="2000">
                <a:solidFill>
                  <a:srgbClr val="2E75B5"/>
                </a:solidFill>
                <a:latin typeface="Inter"/>
                <a:ea typeface="Inter"/>
                <a:cs typeface="Inter"/>
                <a:sym typeface="Inter"/>
              </a:rPr>
              <a:t> en  </a:t>
            </a:r>
            <a:r>
              <a:rPr lang="nl-BE" sz="2000" u="sng">
                <a:solidFill>
                  <a:srgbClr val="2E75B5"/>
                </a:solidFill>
                <a:latin typeface="Inter"/>
                <a:ea typeface="Inter"/>
                <a:cs typeface="Inter"/>
                <a:sym typeface="Inter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www.youtube.com/watch?v=3tlY6xr036o</a:t>
            </a:r>
            <a:endParaRPr sz="2000">
              <a:solidFill>
                <a:srgbClr val="2E75B5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000"/>
              <a:buFont typeface="Inter"/>
              <a:buNone/>
            </a:pPr>
            <a:r>
              <a:rPr lang="nl-BE" sz="2000">
                <a:solidFill>
                  <a:srgbClr val="171616"/>
                </a:solidFill>
                <a:latin typeface="Inter"/>
                <a:ea typeface="Inter"/>
                <a:cs typeface="Inter"/>
                <a:sym typeface="Inter"/>
              </a:rPr>
              <a:t>Nederlands leren via theater in groep van 12 deelnemers</a:t>
            </a:r>
            <a:r>
              <a:rPr lang="nl-BE" sz="2000">
                <a:solidFill>
                  <a:srgbClr val="00206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/>
          </a:p>
        </p:txBody>
      </p:sp>
      <p:pic>
        <p:nvPicPr>
          <p:cNvPr id="187" name="Google Shape;187;p11" descr="Afbeelding met overdekt, muur, meubels, vloer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40111" y="950579"/>
            <a:ext cx="3951889" cy="2963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2819C-1F72-CC67-D93E-EAA76080E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960" y="1179355"/>
            <a:ext cx="5463040" cy="3846148"/>
          </a:xfrm>
        </p:spPr>
        <p:txBody>
          <a:bodyPr/>
          <a:lstStyle/>
          <a:p>
            <a:pPr marL="114300" indent="0">
              <a:buNone/>
            </a:pPr>
            <a:r>
              <a:rPr lang="en-US" b="1"/>
              <a:t>1. </a:t>
            </a:r>
            <a:r>
              <a:rPr lang="en-US" b="1" err="1"/>
              <a:t>Trajectbegeleiding</a:t>
            </a:r>
            <a:endParaRPr lang="en-US" b="1"/>
          </a:p>
          <a:p>
            <a:pPr lvl="1"/>
            <a:r>
              <a:rPr lang="en-US"/>
              <a:t>Bij het begin: </a:t>
            </a:r>
            <a:r>
              <a:rPr lang="en-US" err="1"/>
              <a:t>zie</a:t>
            </a:r>
            <a:r>
              <a:rPr lang="en-US"/>
              <a:t> contract</a:t>
            </a:r>
          </a:p>
          <a:p>
            <a:pPr lvl="1"/>
            <a:r>
              <a:rPr lang="en-US" err="1"/>
              <a:t>Gesprekken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1,5 </a:t>
            </a:r>
            <a:r>
              <a:rPr lang="en-US" err="1"/>
              <a:t>jaar</a:t>
            </a:r>
            <a:endParaRPr lang="en-US"/>
          </a:p>
          <a:p>
            <a:pPr lvl="1"/>
            <a:r>
              <a:rPr lang="nl-NL"/>
              <a:t>Zelfredzaamheidsscan</a:t>
            </a:r>
          </a:p>
          <a:p>
            <a:pPr lvl="1"/>
            <a:r>
              <a:rPr lang="nl-NL" err="1"/>
              <a:t>Wooncoaching</a:t>
            </a:r>
            <a:endParaRPr lang="nl-NL"/>
          </a:p>
          <a:p>
            <a:pPr marL="114300" indent="0">
              <a:buNone/>
            </a:pPr>
            <a:r>
              <a:rPr lang="nl-NL" b="1"/>
              <a:t>2. Concrete huisvestingacties</a:t>
            </a:r>
            <a:endParaRPr lang="nl-NL"/>
          </a:p>
          <a:p>
            <a:pPr lvl="1"/>
            <a:r>
              <a:rPr lang="nl-NL"/>
              <a:t>Netwerk inzetten</a:t>
            </a:r>
          </a:p>
          <a:p>
            <a:pPr lvl="1"/>
            <a:r>
              <a:rPr lang="nl-NL"/>
              <a:t>Verhuurders informeren</a:t>
            </a:r>
          </a:p>
          <a:p>
            <a:pPr lvl="1"/>
            <a:r>
              <a:rPr lang="nl-NL"/>
              <a:t>Sociaal wonen </a:t>
            </a:r>
          </a:p>
          <a:p>
            <a:pPr lvl="1"/>
            <a:r>
              <a:rPr lang="nl-NL" err="1"/>
              <a:t>Cohousing</a:t>
            </a:r>
            <a:r>
              <a:rPr lang="nl-NL"/>
              <a:t> continueren</a:t>
            </a:r>
          </a:p>
        </p:txBody>
      </p:sp>
      <p:sp>
        <p:nvSpPr>
          <p:cNvPr id="7" name="Google Shape;215;p14">
            <a:extLst>
              <a:ext uri="{FF2B5EF4-FFF2-40B4-BE49-F238E27FC236}">
                <a16:creationId xmlns:a16="http://schemas.microsoft.com/office/drawing/2014/main" id="{745858D9-A81B-0E2A-15A7-AB747F620E72}"/>
              </a:ext>
            </a:extLst>
          </p:cNvPr>
          <p:cNvSpPr txBox="1">
            <a:spLocks/>
          </p:cNvSpPr>
          <p:nvPr/>
        </p:nvSpPr>
        <p:spPr>
          <a:xfrm>
            <a:off x="2433873" y="373108"/>
            <a:ext cx="7933467" cy="898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SemiBold"/>
              <a:buNone/>
              <a:defRPr sz="4400" b="1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2"/>
              </a:buClr>
              <a:buSzPts val="4400"/>
            </a:pPr>
            <a:r>
              <a:rPr lang="nl-BE" sz="5400">
                <a:solidFill>
                  <a:schemeClr val="dk2"/>
                </a:solidFill>
              </a:rPr>
              <a:t>Visie op doorstroom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678C692-38B5-6F97-31D5-F7DDF9F65951}"/>
              </a:ext>
            </a:extLst>
          </p:cNvPr>
          <p:cNvSpPr txBox="1">
            <a:spLocks/>
          </p:cNvSpPr>
          <p:nvPr/>
        </p:nvSpPr>
        <p:spPr>
          <a:xfrm>
            <a:off x="6019799" y="1179355"/>
            <a:ext cx="6040777" cy="384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Char char="•"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Char char="•"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Char char="•"/>
              <a:defRPr sz="2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Char char="•"/>
              <a:defRPr sz="2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None/>
              <a:defRPr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114300" indent="0">
              <a:buNone/>
            </a:pPr>
            <a:r>
              <a:rPr lang="nl-NL" b="1"/>
              <a:t>3. </a:t>
            </a:r>
            <a:r>
              <a:rPr lang="nl-NL" b="1" err="1"/>
              <a:t>Sociaal-economische</a:t>
            </a:r>
            <a:r>
              <a:rPr lang="nl-NL" b="1"/>
              <a:t> integratie</a:t>
            </a:r>
            <a:endParaRPr lang="nl-NL"/>
          </a:p>
          <a:p>
            <a:pPr lvl="1"/>
            <a:r>
              <a:rPr lang="nl-NL"/>
              <a:t>Inburgering en taal</a:t>
            </a:r>
          </a:p>
          <a:p>
            <a:pPr lvl="1"/>
            <a:r>
              <a:rPr lang="nl-NL"/>
              <a:t>Werk en inkomen</a:t>
            </a:r>
          </a:p>
          <a:p>
            <a:pPr lvl="1"/>
            <a:r>
              <a:rPr lang="nl-NL"/>
              <a:t>Netwerkversterking</a:t>
            </a:r>
          </a:p>
          <a:p>
            <a:pPr marL="114300" indent="0">
              <a:buNone/>
            </a:pPr>
            <a:r>
              <a:rPr lang="nl-NL" b="1"/>
              <a:t>4. Psychosociale ondersteuning</a:t>
            </a:r>
            <a:endParaRPr lang="nl-NL"/>
          </a:p>
          <a:p>
            <a:pPr lvl="1"/>
            <a:r>
              <a:rPr lang="nl-NL"/>
              <a:t>Angst voor onzekerheid</a:t>
            </a:r>
          </a:p>
          <a:p>
            <a:pPr lvl="1"/>
            <a:r>
              <a:rPr lang="nl-NL"/>
              <a:t>Begeleiding op maat</a:t>
            </a:r>
          </a:p>
          <a:p>
            <a:pPr marL="114300" indent="0">
              <a:buNone/>
            </a:pPr>
            <a:r>
              <a:rPr lang="nl-NL" b="1"/>
              <a:t>5. Exit-strategie en nazorg</a:t>
            </a:r>
            <a:endParaRPr lang="nl-NL"/>
          </a:p>
          <a:p>
            <a:pPr lvl="1"/>
            <a:r>
              <a:rPr lang="nl-NL"/>
              <a:t>Evaluatiegesprekken</a:t>
            </a:r>
          </a:p>
          <a:p>
            <a:pPr lvl="1"/>
            <a:r>
              <a:rPr lang="nl-NL"/>
              <a:t>Met zachte druk</a:t>
            </a:r>
          </a:p>
          <a:p>
            <a:pPr lvl="1"/>
            <a:r>
              <a:rPr lang="nl-NL"/>
              <a:t>Nazorg</a:t>
            </a:r>
          </a:p>
          <a:p>
            <a:pPr lvl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0348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"/>
          <p:cNvSpPr txBox="1"/>
          <p:nvPr/>
        </p:nvSpPr>
        <p:spPr>
          <a:xfrm>
            <a:off x="300038" y="12059"/>
            <a:ext cx="11591923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5200" b="1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Bewoners</a:t>
            </a:r>
            <a:r>
              <a:rPr lang="nl-BE" sz="5200" b="1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september </a:t>
            </a:r>
            <a:r>
              <a:rPr lang="nl-BE" sz="4800" b="1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2025</a:t>
            </a:r>
            <a:endParaRPr/>
          </a:p>
        </p:txBody>
      </p:sp>
      <p:sp>
        <p:nvSpPr>
          <p:cNvPr id="194" name="Google Shape;194;p12"/>
          <p:cNvSpPr txBox="1"/>
          <p:nvPr/>
        </p:nvSpPr>
        <p:spPr>
          <a:xfrm>
            <a:off x="300039" y="1454727"/>
            <a:ext cx="11591924" cy="479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oboto"/>
              <a:buNone/>
            </a:pPr>
            <a:endParaRPr sz="26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5" name="Google Shape;195;p12"/>
          <p:cNvSpPr/>
          <p:nvPr/>
        </p:nvSpPr>
        <p:spPr>
          <a:xfrm>
            <a:off x="112295" y="5550568"/>
            <a:ext cx="2390273" cy="11282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6" name="Google Shape;196;p12"/>
          <p:cNvSpPr txBox="1"/>
          <p:nvPr/>
        </p:nvSpPr>
        <p:spPr>
          <a:xfrm>
            <a:off x="625366" y="6301255"/>
            <a:ext cx="113244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4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22 bewoners</a:t>
            </a:r>
            <a:r>
              <a:rPr lang="nl-BE" sz="24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:9 vrouwen, 13 mannen van 19 tot 68j (gemiddeld 31j)</a:t>
            </a:r>
            <a:endParaRPr dirty="0"/>
          </a:p>
        </p:txBody>
      </p:sp>
      <p:pic>
        <p:nvPicPr>
          <p:cNvPr id="197" name="Google Shape;19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130" y="877445"/>
            <a:ext cx="9632731" cy="5370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"/>
          <p:cNvSpPr txBox="1"/>
          <p:nvPr/>
        </p:nvSpPr>
        <p:spPr>
          <a:xfrm>
            <a:off x="300039" y="-2285"/>
            <a:ext cx="11591923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5200" b="1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Bewoners</a:t>
            </a:r>
            <a:r>
              <a:rPr lang="nl-BE" sz="5200" b="1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augustus </a:t>
            </a:r>
            <a:r>
              <a:rPr lang="nl-BE" sz="4800" b="1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2025</a:t>
            </a:r>
            <a:endParaRPr/>
          </a:p>
        </p:txBody>
      </p:sp>
      <p:sp>
        <p:nvSpPr>
          <p:cNvPr id="204" name="Google Shape;204;p13"/>
          <p:cNvSpPr txBox="1"/>
          <p:nvPr/>
        </p:nvSpPr>
        <p:spPr>
          <a:xfrm>
            <a:off x="300039" y="1454727"/>
            <a:ext cx="11591924" cy="479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oboto"/>
              <a:buNone/>
            </a:pPr>
            <a:endParaRPr sz="26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5" name="Google Shape;205;p13"/>
          <p:cNvSpPr/>
          <p:nvPr/>
        </p:nvSpPr>
        <p:spPr>
          <a:xfrm>
            <a:off x="112295" y="5550568"/>
            <a:ext cx="2390273" cy="11282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6" name="Google Shape;206;p13"/>
          <p:cNvSpPr txBox="1"/>
          <p:nvPr/>
        </p:nvSpPr>
        <p:spPr>
          <a:xfrm>
            <a:off x="441434" y="6027003"/>
            <a:ext cx="1145052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4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Uit 10 landen</a:t>
            </a:r>
            <a:r>
              <a:rPr lang="nl-BE" sz="24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: 7 Eritrea; 3 Afghanistan, 2 Albanië, Ethiopië, </a:t>
            </a:r>
            <a:r>
              <a:rPr lang="nl-BE" sz="2400" dirty="0" err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Oekraine</a:t>
            </a:r>
            <a:r>
              <a:rPr lang="nl-BE" sz="24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, Somalië; 1 Senegal, Irak, Syrië, Pakistan</a:t>
            </a:r>
            <a:endParaRPr dirty="0"/>
          </a:p>
        </p:txBody>
      </p:sp>
      <p:pic>
        <p:nvPicPr>
          <p:cNvPr id="207" name="Google Shape;20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1960" y="810245"/>
            <a:ext cx="9238592" cy="5216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712" y="248222"/>
            <a:ext cx="10707088" cy="128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6711" y="3911"/>
            <a:ext cx="3444025" cy="177054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4" name="Google Shape;214;p14"/>
          <p:cNvGraphicFramePr/>
          <p:nvPr>
            <p:extLst>
              <p:ext uri="{D42A27DB-BD31-4B8C-83A1-F6EECF244321}">
                <p14:modId xmlns:p14="http://schemas.microsoft.com/office/powerpoint/2010/main" val="3062281632"/>
              </p:ext>
            </p:extLst>
          </p:nvPr>
        </p:nvGraphicFramePr>
        <p:xfrm>
          <a:off x="256674" y="1876098"/>
          <a:ext cx="11609500" cy="4876325"/>
        </p:xfrm>
        <a:graphic>
          <a:graphicData uri="http://schemas.openxmlformats.org/drawingml/2006/table">
            <a:tbl>
              <a:tblPr firstRow="1" bandRow="1">
                <a:noFill/>
                <a:tableStyleId>{3942B7CF-453D-43C1-AB51-CB6CFFCC6195}</a:tableStyleId>
              </a:tblPr>
              <a:tblGrid>
                <a:gridCol w="232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1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1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1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48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 b="1" u="none" strike="noStrike" cap="none"/>
                        <a:t>WERKINGEN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 u="none" strike="noStrike" cap="none"/>
                        <a:t>Jongeren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 u="none" strike="noStrike" cap="none">
                          <a:solidFill>
                            <a:schemeClr val="dk2"/>
                          </a:solidFill>
                        </a:rPr>
                        <a:t>De Plataan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 u="none" strike="noStrike" cap="none"/>
                        <a:t>Volwassenen Woonterp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 u="none" strike="noStrike" cap="none"/>
                        <a:t>Senioren</a:t>
                      </a:r>
                      <a:endParaRPr lang="en-US"/>
                    </a:p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 u="none" strike="noStrike" cap="none"/>
                        <a:t>Thuis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 u="none" strike="noStrike" cap="none"/>
                        <a:t>Kip en Ei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8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 b="1" u="none" strike="noStrike" cap="none"/>
                        <a:t>DOELGROEP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/>
                        <a:t>Gevluchte jongeren en jongvolwassenen</a:t>
                      </a:r>
                      <a:endParaRPr sz="1800"/>
                    </a:p>
                  </a:txBody>
                  <a:tcPr marL="91450" marR="91450" marT="45725" marB="45725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/>
                        <a:t>Gevluchte gezinnen en alleenstaanden</a:t>
                      </a:r>
                      <a:endParaRPr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/>
                        <a:t>Volwassenen in Burkina Faso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1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 b="1"/>
                        <a:t>ACTIVITEITEN vanuit PRESENTIE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/>
                        <a:t>Sport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/>
                        <a:t>Expressie Samenwerking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/>
                        <a:t>Begeleiding</a:t>
                      </a:r>
                      <a:endParaRPr/>
                    </a:p>
                  </a:txBody>
                  <a:tcPr marL="91450" marR="91450" marT="45725" marB="45725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/>
                        <a:t>Ontmoeting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/>
                        <a:t>Vrijetijdsactiviteiten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/>
                        <a:t>Vorming</a:t>
                      </a:r>
                      <a:endParaRPr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/>
                        <a:t>Coöperaties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/>
                        <a:t>Voeding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/>
                        <a:t>Energie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8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 b="1"/>
                        <a:t>INHOUD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/>
                        <a:t>Inburgering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/>
                        <a:t>Samen(wonen)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/>
                        <a:t>Armoede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Inter"/>
                        <a:buNone/>
                      </a:pPr>
                      <a:r>
                        <a:rPr lang="nl-BE" sz="1800"/>
                        <a:t>Samen(wonen)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/>
                        <a:t>Eenzaamheid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Inter"/>
                        <a:buNone/>
                      </a:pPr>
                      <a:r>
                        <a:rPr lang="nl-BE" sz="1800"/>
                        <a:t>Samen(wonen)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/>
                        <a:t>Veerkracht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Inter"/>
                        <a:buNone/>
                      </a:pPr>
                      <a:r>
                        <a:rPr lang="nl-BE" sz="1800"/>
                        <a:t>Samen(wonen)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5" name="Google Shape;215;p14"/>
          <p:cNvSpPr txBox="1">
            <a:spLocks noGrp="1"/>
          </p:cNvSpPr>
          <p:nvPr>
            <p:ph type="title"/>
          </p:nvPr>
        </p:nvSpPr>
        <p:spPr>
          <a:xfrm>
            <a:off x="4363453" y="409978"/>
            <a:ext cx="4283242" cy="862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Montserrat SemiBold"/>
              <a:buNone/>
            </a:pPr>
            <a:r>
              <a:rPr lang="nl-BE">
                <a:solidFill>
                  <a:schemeClr val="dk2"/>
                </a:solidFill>
              </a:rPr>
              <a:t>PSC-context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5"/>
          <p:cNvSpPr txBox="1">
            <a:spLocks noGrp="1"/>
          </p:cNvSpPr>
          <p:nvPr>
            <p:ph type="ctrTitle"/>
          </p:nvPr>
        </p:nvSpPr>
        <p:spPr>
          <a:xfrm>
            <a:off x="1298222" y="1869324"/>
            <a:ext cx="9595556" cy="1088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 SemiBold"/>
              <a:buNone/>
            </a:pPr>
            <a:r>
              <a:rPr lang="nl-BE" sz="4800"/>
              <a:t>Dank u wel voor uw aandacht!</a:t>
            </a:r>
            <a:endParaRPr/>
          </a:p>
        </p:txBody>
      </p:sp>
      <p:sp>
        <p:nvSpPr>
          <p:cNvPr id="222" name="Google Shape;222;p15"/>
          <p:cNvSpPr txBox="1"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903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"/>
              <a:buNone/>
            </a:pPr>
            <a:r>
              <a:rPr lang="nl-BE" sz="2800"/>
              <a:t>Meer weten? Helpen? </a:t>
            </a:r>
            <a:br>
              <a:rPr lang="nl-BE" sz="2800"/>
            </a:br>
            <a:r>
              <a:rPr lang="nl-BE" sz="2800"/>
              <a:t>www.psc-antwerpen.be</a:t>
            </a:r>
            <a:endParaRPr/>
          </a:p>
        </p:txBody>
      </p:sp>
      <p:sp>
        <p:nvSpPr>
          <p:cNvPr id="223" name="Google Shape;223;p15"/>
          <p:cNvSpPr/>
          <p:nvPr/>
        </p:nvSpPr>
        <p:spPr>
          <a:xfrm>
            <a:off x="9015664" y="5005138"/>
            <a:ext cx="2727158" cy="172182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24" name="Google Shape;224;p15" descr="Afbeelding met schermopname, ontwerp&#10;&#10;Door AI gegenereerde inhoud is mogelijk onjuis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44254" y="5311094"/>
            <a:ext cx="3756629" cy="1109913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5"/>
          <p:cNvSpPr/>
          <p:nvPr/>
        </p:nvSpPr>
        <p:spPr>
          <a:xfrm>
            <a:off x="112295" y="5005138"/>
            <a:ext cx="4058652" cy="16736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26" name="Google Shape;22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3812" y="4631961"/>
            <a:ext cx="3565389" cy="2226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/>
        </p:nvSpPr>
        <p:spPr>
          <a:xfrm>
            <a:off x="4754880" y="312598"/>
            <a:ext cx="7132322" cy="158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5200" b="1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Multifunctioneel </a:t>
            </a:r>
            <a:r>
              <a:rPr lang="nl-BE" sz="5200" b="1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centrum</a:t>
            </a:r>
            <a:endParaRPr sz="5200" b="1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4654703" y="1763386"/>
            <a:ext cx="723249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i.s.m. stad en CAW</a:t>
            </a:r>
            <a:endParaRPr sz="3600" b="1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6611322" y="3144257"/>
            <a:ext cx="4913908" cy="893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</a:pPr>
            <a:r>
              <a:rPr lang="nl-BE" b="1"/>
              <a:t>Blindestraat nr. 6 </a:t>
            </a:r>
            <a:br>
              <a:rPr lang="nl-BE" b="1"/>
            </a:br>
            <a:r>
              <a:rPr lang="nl-BE"/>
              <a:t>voor dak- en thuislozen:</a:t>
            </a:r>
            <a:endParaRPr/>
          </a:p>
        </p:txBody>
      </p:sp>
      <p:sp>
        <p:nvSpPr>
          <p:cNvPr id="99" name="Google Shape;99;p2"/>
          <p:cNvSpPr txBox="1"/>
          <p:nvPr/>
        </p:nvSpPr>
        <p:spPr>
          <a:xfrm>
            <a:off x="6611322" y="4119619"/>
            <a:ext cx="5180462" cy="2035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20000" marR="0" lvl="0" indent="-35999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Char char="•"/>
            </a:pPr>
            <a:r>
              <a:rPr lang="nl-BE"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Inloopcentrum De Noen</a:t>
            </a:r>
            <a:endParaRPr/>
          </a:p>
          <a:p>
            <a:pPr marL="720000" marR="0" lvl="0" indent="-35999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Char char="•"/>
            </a:pPr>
            <a:r>
              <a:rPr lang="nl-BE"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Keuken, refter &amp; cafetaria</a:t>
            </a:r>
            <a:endParaRPr/>
          </a:p>
          <a:p>
            <a:pPr marL="720000" marR="0" lvl="0" indent="-35999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Char char="•"/>
            </a:pPr>
            <a:r>
              <a:rPr lang="nl-BE"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Sociale bakkerij</a:t>
            </a:r>
            <a:endParaRPr/>
          </a:p>
          <a:p>
            <a:pPr marL="720000" marR="0" lvl="0" indent="-35999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Char char="•"/>
            </a:pPr>
            <a:r>
              <a:rPr lang="nl-BE"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Daklozen dispatch</a:t>
            </a:r>
            <a:endParaRPr/>
          </a:p>
          <a:p>
            <a:pPr marL="361950" marR="0" lvl="0" indent="-184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</a:pPr>
            <a:endParaRPr sz="2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0" name="Google Shape;100;p2" descr="Afbeelding met buitenshuis, voertuig, Landvoertuig, hemel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 r="8624"/>
          <a:stretch/>
        </p:blipFill>
        <p:spPr>
          <a:xfrm>
            <a:off x="-23853" y="-31695"/>
            <a:ext cx="6273204" cy="6921390"/>
          </a:xfrm>
          <a:custGeom>
            <a:avLst/>
            <a:gdLst/>
            <a:ahLst/>
            <a:cxnLst/>
            <a:rect l="l" t="t" r="r" b="b"/>
            <a:pathLst>
              <a:path w="6273204" h="6921390" extrusionOk="0">
                <a:moveTo>
                  <a:pt x="0" y="0"/>
                </a:moveTo>
                <a:lnTo>
                  <a:pt x="5766559" y="0"/>
                </a:lnTo>
                <a:lnTo>
                  <a:pt x="5768869" y="0"/>
                </a:lnTo>
                <a:lnTo>
                  <a:pt x="5769752" y="0"/>
                </a:lnTo>
                <a:lnTo>
                  <a:pt x="5769752" y="12124"/>
                </a:lnTo>
                <a:lnTo>
                  <a:pt x="6273204" y="6921389"/>
                </a:lnTo>
                <a:lnTo>
                  <a:pt x="5769752" y="6921389"/>
                </a:lnTo>
                <a:lnTo>
                  <a:pt x="5769752" y="6921390"/>
                </a:lnTo>
                <a:lnTo>
                  <a:pt x="0" y="692139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4754880" y="312598"/>
            <a:ext cx="7132322" cy="158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5200" b="1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Multifunctioneel </a:t>
            </a:r>
            <a:r>
              <a:rPr lang="nl-BE" sz="5200" b="1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centrum</a:t>
            </a:r>
            <a:endParaRPr sz="5200" b="1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4654703" y="1763386"/>
            <a:ext cx="723249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i.s.m. stad en CAW</a:t>
            </a:r>
            <a:endParaRPr sz="3600" b="1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8" name="Google Shape;108;p3"/>
          <p:cNvSpPr txBox="1">
            <a:spLocks noGrp="1"/>
          </p:cNvSpPr>
          <p:nvPr>
            <p:ph type="body" idx="1"/>
          </p:nvPr>
        </p:nvSpPr>
        <p:spPr>
          <a:xfrm>
            <a:off x="6611322" y="3468755"/>
            <a:ext cx="4913908" cy="50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</a:pPr>
            <a:r>
              <a:rPr lang="nl-BE" b="1"/>
              <a:t>… en in nr. 8:</a:t>
            </a:r>
            <a:br>
              <a:rPr lang="nl-BE" b="1"/>
            </a:br>
            <a:endParaRPr/>
          </a:p>
        </p:txBody>
      </p:sp>
      <p:sp>
        <p:nvSpPr>
          <p:cNvPr id="109" name="Google Shape;109;p3"/>
          <p:cNvSpPr txBox="1"/>
          <p:nvPr/>
        </p:nvSpPr>
        <p:spPr>
          <a:xfrm>
            <a:off x="6611322" y="4104143"/>
            <a:ext cx="5275880" cy="1388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20000" marR="0" lvl="0" indent="-35999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Char char="•"/>
            </a:pPr>
            <a:r>
              <a:rPr lang="nl-BE"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37 wooneenheden voor erkende vluchtelingen</a:t>
            </a:r>
            <a:endParaRPr/>
          </a:p>
          <a:p>
            <a:pPr marL="720000" marR="0" lvl="0" indent="-35999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Char char="•"/>
            </a:pPr>
            <a:r>
              <a:rPr lang="nl-BE"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Wasbar ‘De Moerbei’</a:t>
            </a:r>
            <a:endParaRPr/>
          </a:p>
          <a:p>
            <a:pPr marL="720000" marR="0" lvl="0" indent="-35999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Char char="•"/>
            </a:pPr>
            <a:r>
              <a:rPr lang="nl-BE"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Conciërge-woning</a:t>
            </a:r>
            <a:endParaRPr/>
          </a:p>
        </p:txBody>
      </p:sp>
      <p:pic>
        <p:nvPicPr>
          <p:cNvPr id="110" name="Google Shape;110;p3" descr="Afbeelding met buitenshuis, voertuig, Landvoertuig, hemel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 r="8624"/>
          <a:stretch/>
        </p:blipFill>
        <p:spPr>
          <a:xfrm>
            <a:off x="-23853" y="-31695"/>
            <a:ext cx="6273204" cy="6921390"/>
          </a:xfrm>
          <a:custGeom>
            <a:avLst/>
            <a:gdLst/>
            <a:ahLst/>
            <a:cxnLst/>
            <a:rect l="l" t="t" r="r" b="b"/>
            <a:pathLst>
              <a:path w="6273204" h="6921390" extrusionOk="0">
                <a:moveTo>
                  <a:pt x="0" y="0"/>
                </a:moveTo>
                <a:lnTo>
                  <a:pt x="5766559" y="0"/>
                </a:lnTo>
                <a:lnTo>
                  <a:pt x="5768869" y="0"/>
                </a:lnTo>
                <a:lnTo>
                  <a:pt x="5769752" y="0"/>
                </a:lnTo>
                <a:lnTo>
                  <a:pt x="5769752" y="12124"/>
                </a:lnTo>
                <a:lnTo>
                  <a:pt x="6273204" y="6921389"/>
                </a:lnTo>
                <a:lnTo>
                  <a:pt x="5769752" y="6921389"/>
                </a:lnTo>
                <a:lnTo>
                  <a:pt x="5769752" y="6921390"/>
                </a:lnTo>
                <a:lnTo>
                  <a:pt x="0" y="692139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4"/>
          <p:cNvPicPr preferRelativeResize="0"/>
          <p:nvPr/>
        </p:nvPicPr>
        <p:blipFill rotWithShape="1">
          <a:blip r:embed="rId3">
            <a:alphaModFix/>
          </a:blip>
          <a:srcRect l="3190" r="3045"/>
          <a:stretch/>
        </p:blipFill>
        <p:spPr>
          <a:xfrm>
            <a:off x="0" y="328792"/>
            <a:ext cx="4764506" cy="6529198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 txBox="1"/>
          <p:nvPr/>
        </p:nvSpPr>
        <p:spPr>
          <a:xfrm>
            <a:off x="732847" y="328792"/>
            <a:ext cx="10726309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5200" b="1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Renovatie</a:t>
            </a:r>
            <a:r>
              <a:rPr lang="nl-BE" sz="5200" b="1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project</a:t>
            </a:r>
            <a:r>
              <a:rPr lang="nl-BE" sz="5200" b="1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nl-BE" sz="5200" b="1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2024-2026</a:t>
            </a:r>
            <a:endParaRPr/>
          </a:p>
        </p:txBody>
      </p:sp>
      <p:sp>
        <p:nvSpPr>
          <p:cNvPr id="118" name="Google Shape;118;p4"/>
          <p:cNvSpPr txBox="1">
            <a:spLocks noGrp="1"/>
          </p:cNvSpPr>
          <p:nvPr>
            <p:ph type="body" idx="1"/>
          </p:nvPr>
        </p:nvSpPr>
        <p:spPr>
          <a:xfrm>
            <a:off x="4702891" y="1147252"/>
            <a:ext cx="7578804" cy="50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nl-BE" sz="3600">
                <a:latin typeface="Montserrat"/>
                <a:ea typeface="Montserrat"/>
                <a:cs typeface="Montserrat"/>
                <a:sym typeface="Montserrat"/>
              </a:rPr>
              <a:t>75 kamers naar 35 wooneenheden</a:t>
            </a:r>
            <a:endParaRPr/>
          </a:p>
        </p:txBody>
      </p:sp>
      <p:grpSp>
        <p:nvGrpSpPr>
          <p:cNvPr id="119" name="Google Shape;119;p4"/>
          <p:cNvGrpSpPr/>
          <p:nvPr/>
        </p:nvGrpSpPr>
        <p:grpSpPr>
          <a:xfrm>
            <a:off x="1343148" y="2120706"/>
            <a:ext cx="10794567" cy="1797268"/>
            <a:chOff x="659957" y="2013591"/>
            <a:chExt cx="9874348" cy="683631"/>
          </a:xfrm>
        </p:grpSpPr>
        <p:sp>
          <p:nvSpPr>
            <p:cNvPr id="120" name="Google Shape;120;p4"/>
            <p:cNvSpPr/>
            <p:nvPr/>
          </p:nvSpPr>
          <p:spPr>
            <a:xfrm>
              <a:off x="659957" y="2013591"/>
              <a:ext cx="2742787" cy="683631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BE" sz="2400" b="1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2024 - 2025</a:t>
              </a:r>
              <a:endParaRPr sz="24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21" name="Google Shape;121;p4"/>
            <p:cNvSpPr txBox="1"/>
            <p:nvPr/>
          </p:nvSpPr>
          <p:spPr>
            <a:xfrm>
              <a:off x="3739993" y="2101325"/>
              <a:ext cx="6794312" cy="508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lang="nl-BE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lang="nl-BE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20 wooneenheden in voorbouw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lang="nl-BE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zonnepanelen met batterij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lang="nl-BE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riolen en plein </a:t>
              </a:r>
              <a:r>
                <a:rPr lang="nl-BE" sz="280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heraanleggen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lang="nl-BE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gevels schilderen en installatie </a:t>
              </a:r>
              <a:r>
                <a:rPr lang="nl-BE" sz="280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wasbar</a:t>
              </a:r>
              <a:r>
                <a:rPr lang="nl-BE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Inter"/>
                <a:buNone/>
              </a:pP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" name="Google Shape;122;p4"/>
          <p:cNvGrpSpPr/>
          <p:nvPr/>
        </p:nvGrpSpPr>
        <p:grpSpPr>
          <a:xfrm>
            <a:off x="1343148" y="4504681"/>
            <a:ext cx="10801896" cy="1797268"/>
            <a:chOff x="740355" y="3147977"/>
            <a:chExt cx="9682850" cy="1797268"/>
          </a:xfrm>
        </p:grpSpPr>
        <p:sp>
          <p:nvSpPr>
            <p:cNvPr id="123" name="Google Shape;123;p4"/>
            <p:cNvSpPr/>
            <p:nvPr/>
          </p:nvSpPr>
          <p:spPr>
            <a:xfrm>
              <a:off x="740355" y="3147977"/>
              <a:ext cx="2687768" cy="1797268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BE" sz="2400" b="1">
                  <a:solidFill>
                    <a:schemeClr val="lt1"/>
                  </a:solidFill>
                  <a:latin typeface="Inter"/>
                  <a:ea typeface="Inter"/>
                  <a:cs typeface="Inter"/>
                  <a:sym typeface="Inter"/>
                </a:rPr>
                <a:t>2026</a:t>
              </a:r>
              <a:endParaRPr sz="24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24" name="Google Shape;124;p4"/>
            <p:cNvSpPr txBox="1"/>
            <p:nvPr/>
          </p:nvSpPr>
          <p:spPr>
            <a:xfrm>
              <a:off x="3813840" y="4253467"/>
              <a:ext cx="6609365" cy="4195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lang="nl-BE" sz="28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Mits bouwvergunning: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lang="nl-BE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17 extra wooneenheden in zijgebouw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lang="nl-BE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brandveilige traphal met lift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lang="nl-BE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fietsenstalling in de kelder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lang="nl-BE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	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 amt="20000"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 txBox="1"/>
          <p:nvPr/>
        </p:nvSpPr>
        <p:spPr>
          <a:xfrm>
            <a:off x="300038" y="328792"/>
            <a:ext cx="11591923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5200" b="1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Doelstelling </a:t>
            </a:r>
            <a:r>
              <a:rPr lang="nl-BE" sz="5200" b="1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 Plataan </a:t>
            </a:r>
            <a:endParaRPr/>
          </a:p>
        </p:txBody>
      </p:sp>
      <p:sp>
        <p:nvSpPr>
          <p:cNvPr id="131" name="Google Shape;131;p5"/>
          <p:cNvSpPr txBox="1"/>
          <p:nvPr/>
        </p:nvSpPr>
        <p:spPr>
          <a:xfrm>
            <a:off x="-233179" y="1990497"/>
            <a:ext cx="12658357" cy="2877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Inter"/>
              <a:buNone/>
            </a:pPr>
            <a:r>
              <a:rPr lang="nl-BE" sz="3100" b="1" dirty="0" err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cohousing</a:t>
            </a:r>
            <a:r>
              <a:rPr lang="nl-BE" sz="3100" b="1" dirty="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 first voor (jong)volwassen erkende vluchtelingen </a:t>
            </a:r>
            <a:endParaRPr dirty="0">
              <a:solidFill>
                <a:schemeClr val="dk2"/>
              </a:solidFill>
            </a:endParaRPr>
          </a:p>
          <a:p>
            <a:pPr marL="359410" indent="-359410" algn="ctr">
              <a:lnSpc>
                <a:spcPct val="90000"/>
              </a:lnSpc>
              <a:spcBef>
                <a:spcPts val="2200"/>
              </a:spcBef>
              <a:buClr>
                <a:schemeClr val="dk1"/>
              </a:buClr>
              <a:buSzPts val="3200"/>
              <a:buFont typeface="Inter"/>
              <a:buChar char="•"/>
            </a:pPr>
            <a:r>
              <a:rPr lang="nl-BE" sz="3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vanuit presentie d.w.z. gericht op waardigheid van de ander</a:t>
            </a:r>
            <a:endParaRPr lang="nl-BE" dirty="0">
              <a:solidFill>
                <a:srgbClr val="65B32E"/>
              </a:solidFill>
              <a:ea typeface="Inter"/>
              <a:sym typeface="Inter"/>
            </a:endParaRPr>
          </a:p>
          <a:p>
            <a:pPr marL="359410" indent="-359410" algn="ctr">
              <a:lnSpc>
                <a:spcPct val="90000"/>
              </a:lnSpc>
              <a:spcBef>
                <a:spcPts val="2200"/>
              </a:spcBef>
              <a:buClr>
                <a:schemeClr val="dk1"/>
              </a:buClr>
              <a:buSzPts val="3200"/>
              <a:buFont typeface="Inter"/>
              <a:buChar char="•"/>
            </a:pPr>
            <a:r>
              <a:rPr lang="nl-BE" sz="3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in een aangename ondersteunende woonomgeving</a:t>
            </a:r>
            <a:r>
              <a:rPr lang="nl-BE" sz="3200" b="1" dirty="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dirty="0">
              <a:solidFill>
                <a:schemeClr val="dk2"/>
              </a:solidFill>
            </a:endParaRPr>
          </a:p>
          <a:p>
            <a:pPr marL="359410" indent="-359410" algn="ctr">
              <a:lnSpc>
                <a:spcPct val="90000"/>
              </a:lnSpc>
              <a:spcBef>
                <a:spcPts val="2200"/>
              </a:spcBef>
              <a:buClr>
                <a:schemeClr val="dk1"/>
              </a:buClr>
              <a:buSzPts val="3200"/>
              <a:buFont typeface="Inter"/>
              <a:buChar char="•"/>
            </a:pPr>
            <a:r>
              <a:rPr lang="nl-BE" sz="3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bijdragen aan maatschappelijk integratie </a:t>
            </a:r>
            <a:endParaRPr lang="nl-BE" dirty="0">
              <a:solidFill>
                <a:schemeClr val="dk1"/>
              </a:solidFill>
              <a:ea typeface="Inter"/>
              <a:sym typeface="Inter"/>
            </a:endParaRPr>
          </a:p>
          <a:p>
            <a:pPr marL="359410" indent="-359410" algn="ctr">
              <a:lnSpc>
                <a:spcPct val="90000"/>
              </a:lnSpc>
              <a:spcBef>
                <a:spcPts val="2200"/>
              </a:spcBef>
              <a:buClr>
                <a:schemeClr val="dk1"/>
              </a:buClr>
              <a:buSzPts val="3200"/>
              <a:buFont typeface="Inter"/>
              <a:buChar char="•"/>
            </a:pPr>
            <a:r>
              <a:rPr lang="nl-BE" sz="3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en het uitbouwen van een eigen leven </a:t>
            </a:r>
            <a:endParaRPr dirty="0">
              <a:solidFill>
                <a:schemeClr val="dk1"/>
              </a:solidFill>
            </a:endParaRPr>
          </a:p>
          <a:p>
            <a:pPr marL="359410" indent="-359410" algn="ctr">
              <a:lnSpc>
                <a:spcPct val="107000"/>
              </a:lnSpc>
              <a:spcBef>
                <a:spcPts val="2200"/>
              </a:spcBef>
              <a:buClr>
                <a:schemeClr val="dk1"/>
              </a:buClr>
              <a:buSzPts val="3200"/>
              <a:buFont typeface="Inter"/>
              <a:buChar char="•"/>
            </a:pPr>
            <a:r>
              <a:rPr lang="nl-BE" sz="32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in een periode van ongeveer 3 jaar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 amt="20000"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 txBox="1"/>
          <p:nvPr/>
        </p:nvSpPr>
        <p:spPr>
          <a:xfrm>
            <a:off x="-1828800" y="-32584"/>
            <a:ext cx="1449642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4000" b="1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Begeleidings</a:t>
            </a:r>
            <a:r>
              <a:rPr lang="nl-BE" sz="4000" b="1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team</a:t>
            </a:r>
            <a:r>
              <a:rPr lang="nl-BE" sz="4000" b="1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4000" b="1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site-verantwoordelijke        	  conciërge</a:t>
            </a:r>
            <a:endParaRPr sz="4000" b="1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8" name="Google Shape;138;p6"/>
          <p:cNvSpPr txBox="1">
            <a:spLocks noGrp="1"/>
          </p:cNvSpPr>
          <p:nvPr>
            <p:ph type="body" idx="1"/>
          </p:nvPr>
        </p:nvSpPr>
        <p:spPr>
          <a:xfrm>
            <a:off x="300038" y="879226"/>
            <a:ext cx="11591924" cy="50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>
              <a:lnSpc>
                <a:spcPct val="107000"/>
              </a:lnSpc>
              <a:spcBef>
                <a:spcPts val="0"/>
              </a:spcBef>
              <a:buSzPts val="3600"/>
              <a:buNone/>
            </a:pPr>
            <a:r>
              <a:rPr lang="nl-BE" sz="3600" b="1" dirty="0"/>
              <a:t> </a:t>
            </a:r>
            <a:r>
              <a:rPr lang="nl-BE" sz="3600" b="1" dirty="0">
                <a:latin typeface="Montserrat" panose="00000500000000000000" pitchFamily="2" charset="0"/>
              </a:rPr>
              <a:t>Janne Van Laer</a:t>
            </a:r>
            <a:r>
              <a:rPr lang="nl-BE" sz="3600" b="1" dirty="0">
                <a:latin typeface="Montserrat" panose="00000500000000000000" pitchFamily="2" charset="0"/>
                <a:sym typeface="Montserrat"/>
              </a:rPr>
              <a:t>                   </a:t>
            </a:r>
            <a:r>
              <a:rPr lang="nl-BE" sz="3600" b="1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Andrej </a:t>
            </a:r>
            <a:r>
              <a:rPr lang="nl-BE" sz="3600" b="1" dirty="0" err="1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Zakrevkiy</a:t>
            </a:r>
            <a:endParaRPr sz="3600" b="1" dirty="0"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6"/>
          <p:cNvSpPr txBox="1"/>
          <p:nvPr/>
        </p:nvSpPr>
        <p:spPr>
          <a:xfrm>
            <a:off x="6922199" y="1446114"/>
            <a:ext cx="5109380" cy="867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None/>
            </a:pPr>
            <a:r>
              <a:rPr lang="nl-BE" sz="2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Praktische en technische problemen</a:t>
            </a:r>
            <a:endParaRPr/>
          </a:p>
          <a:p>
            <a:pPr lvl="1" algn="ctr">
              <a:buClr>
                <a:schemeClr val="dk1"/>
              </a:buClr>
              <a:buSzPts val="2000"/>
            </a:pPr>
            <a:r>
              <a:rPr lang="nl-BE" sz="2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‘s avonds op de site en 0465/37.05.09                    </a:t>
            </a:r>
            <a:r>
              <a:rPr lang="nl-BE" sz="2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 </a:t>
            </a:r>
            <a:r>
              <a:rPr lang="nl-BE" sz="2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nl-BE" sz="2000" b="0" i="0" u="sng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zakrevskyiandrii1977@gmail.com</a:t>
            </a:r>
            <a:r>
              <a:rPr lang="nl-BE"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			</a:t>
            </a:r>
            <a:endParaRPr>
              <a:solidFill>
                <a:schemeClr val="dk1"/>
              </a:solidFill>
            </a:endParaRPr>
          </a:p>
          <a:p>
            <a:pPr marL="0" marR="0" lvl="1" indent="0" algn="l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None/>
            </a:pPr>
            <a:r>
              <a:rPr lang="nl-BE" sz="2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0" name="Google Shape;140;p6"/>
          <p:cNvSpPr txBox="1"/>
          <p:nvPr/>
        </p:nvSpPr>
        <p:spPr>
          <a:xfrm>
            <a:off x="-436422" y="1446114"/>
            <a:ext cx="6958147" cy="1828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941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None/>
            </a:pPr>
            <a:r>
              <a:rPr lang="nl-BE" sz="2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Halftijds maatschappelijk werker</a:t>
            </a:r>
            <a:endParaRPr lang="en-US"/>
          </a:p>
          <a:p>
            <a:pPr marL="359410" algn="ctr">
              <a:buClr>
                <a:schemeClr val="dk1"/>
              </a:buClr>
              <a:buSzPts val="2000"/>
            </a:pPr>
            <a:r>
              <a:rPr lang="nl-BE" sz="2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Permanentie woensdag vanaf 14u en 0488/44.45.23</a:t>
            </a:r>
            <a:endParaRPr lang="nl-BE" sz="2000">
              <a:latin typeface="Inter"/>
              <a:ea typeface="Inter"/>
              <a:cs typeface="Inter"/>
              <a:sym typeface="Inter"/>
            </a:endParaRPr>
          </a:p>
          <a:p>
            <a:pPr marL="359410" algn="ctr">
              <a:buSzPts val="2000"/>
            </a:pPr>
            <a:r>
              <a:rPr lang="nl-BE" sz="2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 </a:t>
            </a:r>
            <a:r>
              <a:rPr lang="nl-BE" sz="2000" u="sng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janne.vanlaer@psc-antwerpen.be</a:t>
            </a:r>
            <a:r>
              <a:rPr lang="nl-BE" sz="2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lang="nl-BE" sz="2000">
              <a:solidFill>
                <a:schemeClr val="dk1"/>
              </a:solidFill>
              <a:latin typeface="Inter"/>
              <a:ea typeface="Inter"/>
              <a:cs typeface="Inter"/>
            </a:endParaRPr>
          </a:p>
        </p:txBody>
      </p:sp>
      <p:pic>
        <p:nvPicPr>
          <p:cNvPr id="141" name="Google Shape;141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57022" y="2527969"/>
            <a:ext cx="4761940" cy="345080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6"/>
          <p:cNvSpPr txBox="1"/>
          <p:nvPr/>
        </p:nvSpPr>
        <p:spPr>
          <a:xfrm>
            <a:off x="439656" y="6274029"/>
            <a:ext cx="1159192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4000" b="1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project-supporter</a:t>
            </a:r>
            <a:endParaRPr sz="4000" b="1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4" name="Google Shape;144;p6"/>
          <p:cNvSpPr txBox="1"/>
          <p:nvPr/>
        </p:nvSpPr>
        <p:spPr>
          <a:xfrm>
            <a:off x="3721768" y="5469782"/>
            <a:ext cx="4588044" cy="50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>
              <a:lnSpc>
                <a:spcPct val="107000"/>
              </a:lnSpc>
              <a:buClr>
                <a:schemeClr val="dk1"/>
              </a:buClr>
              <a:buSzPts val="3600"/>
            </a:pPr>
            <a:r>
              <a:rPr lang="nl-BE" sz="3600" b="1" i="0" u="none" strike="noStrike" cap="none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    </a:t>
            </a:r>
            <a:r>
              <a:rPr lang="nl-BE" sz="3600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 </a:t>
            </a:r>
            <a:r>
              <a:rPr lang="nl-BE" sz="3200" b="1" i="0" u="none" strike="noStrike" cap="none" dirty="0">
                <a:solidFill>
                  <a:schemeClr val="dk1"/>
                </a:solidFill>
                <a:latin typeface="Montserrat" panose="00000500000000000000" pitchFamily="2" charset="0"/>
                <a:ea typeface="Inter"/>
                <a:cs typeface="Inter"/>
                <a:sym typeface="Inter"/>
              </a:rPr>
              <a:t>Bob Cools</a:t>
            </a:r>
            <a:endParaRPr sz="3200" b="1" i="0" u="none" strike="noStrike" cap="none" dirty="0">
              <a:solidFill>
                <a:schemeClr val="dk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6"/>
          <p:cNvSpPr txBox="1"/>
          <p:nvPr/>
        </p:nvSpPr>
        <p:spPr>
          <a:xfrm>
            <a:off x="3032016" y="6038916"/>
            <a:ext cx="5967547" cy="374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00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None/>
            </a:pPr>
            <a:r>
              <a:rPr lang="nl-BE" sz="2000" u="sng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cools.bob@gmail.com</a:t>
            </a:r>
            <a:r>
              <a:rPr lang="nl-BE" sz="2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en 0478/88.12.26</a:t>
            </a:r>
            <a:endParaRPr/>
          </a:p>
        </p:txBody>
      </p:sp>
      <p:pic>
        <p:nvPicPr>
          <p:cNvPr id="146" name="Google Shape;146;p6" descr="Afbeelding met Menselijk gezicht, persoon, glimlach, kleding&#10;&#10;Door AI gegenereerde inhoud is mogelijk onjuist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73375" y="3271997"/>
            <a:ext cx="1845249" cy="2314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ABD22A-A4D1-7D61-288B-E75CE47745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6088" y="2527300"/>
            <a:ext cx="4543425" cy="3454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 txBox="1"/>
          <p:nvPr/>
        </p:nvSpPr>
        <p:spPr>
          <a:xfrm>
            <a:off x="838200" y="-35677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5200" b="1">
                <a:solidFill>
                  <a:srgbClr val="92D05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Instroom</a:t>
            </a:r>
            <a:r>
              <a:rPr lang="nl-BE" sz="5200" b="1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criteria</a:t>
            </a:r>
            <a:r>
              <a:rPr lang="nl-BE" sz="4400" b="1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endParaRPr/>
          </a:p>
        </p:txBody>
      </p:sp>
      <p:pic>
        <p:nvPicPr>
          <p:cNvPr id="153" name="Google Shape;153;p7" descr="Afbeelding met overdekt, muur, eigendom, vervormen&#10;&#10;Door AI gegenereerde inhoud is mogelijk onjuist."/>
          <p:cNvPicPr preferRelativeResize="0"/>
          <p:nvPr/>
        </p:nvPicPr>
        <p:blipFill rotWithShape="1">
          <a:blip r:embed="rId3">
            <a:alphaModFix/>
          </a:blip>
          <a:srcRect l="12272" r="2" b="3"/>
          <a:stretch/>
        </p:blipFill>
        <p:spPr>
          <a:xfrm>
            <a:off x="7112754" y="1240434"/>
            <a:ext cx="5069720" cy="4334198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7"/>
          <p:cNvSpPr txBox="1"/>
          <p:nvPr/>
        </p:nvSpPr>
        <p:spPr>
          <a:xfrm>
            <a:off x="161925" y="1257968"/>
            <a:ext cx="11596937" cy="556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</a:pPr>
            <a:r>
              <a:rPr lang="nl-BE" sz="240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1. Meerderjarig</a:t>
            </a:r>
            <a:endParaRPr lang="en-US" sz="2400">
              <a:solidFill>
                <a:schemeClr val="accent1"/>
              </a:solidFill>
              <a:latin typeface="Inter"/>
              <a:ea typeface="Inter"/>
              <a:cs typeface="Inter"/>
            </a:endParaRPr>
          </a:p>
          <a:p>
            <a:pPr marR="0" lvl="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1"/>
              </a:buClr>
              <a:buSzPts val="2400"/>
            </a:pPr>
            <a:r>
              <a:rPr lang="nl-BE" sz="240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2. Erkend vluchteling*</a:t>
            </a:r>
            <a:endParaRPr/>
          </a:p>
          <a:p>
            <a:pPr marR="0" lvl="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1"/>
              </a:buClr>
              <a:buSzPts val="2400"/>
            </a:pPr>
            <a:r>
              <a:rPr lang="nl-BE" sz="240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3. Kwetsbare woonsituatie</a:t>
            </a:r>
            <a:endParaRPr sz="2400">
              <a:solidFill>
                <a:schemeClr val="accent1"/>
              </a:solidFill>
              <a:latin typeface="Inter"/>
              <a:ea typeface="Inter"/>
              <a:cs typeface="Inter"/>
            </a:endParaRPr>
          </a:p>
          <a:p>
            <a:pPr marR="0" lvl="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1"/>
              </a:buClr>
              <a:buSzPts val="2400"/>
            </a:pPr>
            <a:r>
              <a:rPr lang="nl-BE" sz="240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4. Gedomicilieerd op De Plataan</a:t>
            </a:r>
            <a:endParaRPr/>
          </a:p>
          <a:p>
            <a:pPr marR="0" lvl="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1"/>
              </a:buClr>
              <a:buSzPts val="2400"/>
            </a:pPr>
            <a:r>
              <a:rPr lang="nl-BE" sz="240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5. Heeft eigen inkomen (leefloon of ander)</a:t>
            </a:r>
            <a:endParaRPr/>
          </a:p>
          <a:p>
            <a:pPr marR="0" lvl="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1"/>
              </a:buClr>
              <a:buSzPts val="2400"/>
            </a:pPr>
            <a:r>
              <a:rPr lang="nl-BE" sz="240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6. Sluit een ‘overeenkomst bezetting ter bede’</a:t>
            </a:r>
            <a:endParaRPr/>
          </a:p>
          <a:p>
            <a:pPr marR="0" lvl="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1"/>
              </a:buClr>
              <a:buSzPts val="2400"/>
            </a:pPr>
            <a:r>
              <a:rPr lang="nl-BE" sz="240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7. Verblijft als enige op zijn/haar wooneenheid° </a:t>
            </a:r>
            <a:endParaRPr>
              <a:solidFill>
                <a:schemeClr val="accent1"/>
              </a:solidFill>
            </a:endParaRPr>
          </a:p>
          <a:p>
            <a:pPr marL="69850">
              <a:lnSpc>
                <a:spcPct val="90000"/>
              </a:lnSpc>
              <a:spcBef>
                <a:spcPts val="2200"/>
              </a:spcBef>
              <a:buClr>
                <a:schemeClr val="accent1"/>
              </a:buClr>
              <a:buSzPts val="1100"/>
            </a:pPr>
            <a:r>
              <a:rPr lang="nl-BE" sz="1800">
                <a:ea typeface="Inter"/>
              </a:rPr>
              <a:t>         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194216-08F7-3497-31A2-1EF11250D15E}"/>
              </a:ext>
            </a:extLst>
          </p:cNvPr>
          <p:cNvSpPr txBox="1"/>
          <p:nvPr/>
        </p:nvSpPr>
        <p:spPr>
          <a:xfrm>
            <a:off x="5941208" y="5951659"/>
            <a:ext cx="622821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BE" sz="1800"/>
              <a:t>*omvat ook subsidiair beschermden en tijdelijk ontheemden</a:t>
            </a:r>
            <a:endParaRPr lang="en-US" sz="1800"/>
          </a:p>
          <a:p>
            <a:endParaRPr lang="en-US" sz="1800"/>
          </a:p>
          <a:p>
            <a:r>
              <a:rPr lang="en-US" sz="1800"/>
              <a:t>° </a:t>
            </a:r>
            <a:r>
              <a:rPr lang="en-US" sz="1800" err="1"/>
              <a:t>tenzij</a:t>
            </a:r>
            <a:r>
              <a:rPr lang="en-US" sz="1800"/>
              <a:t> </a:t>
            </a:r>
            <a:r>
              <a:rPr lang="en-US" sz="1800" err="1"/>
              <a:t>toestemming</a:t>
            </a:r>
            <a:r>
              <a:rPr lang="en-US" sz="1800"/>
              <a:t> van PSC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 amt="20000"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8" descr="Afbeelding met overdekt, muur, interieurontwerp, Planken&#10;&#10;Automatisch gegenereerde beschrijv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5832" y="1141322"/>
            <a:ext cx="4612105" cy="5716678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8"/>
          <p:cNvSpPr txBox="1"/>
          <p:nvPr/>
        </p:nvSpPr>
        <p:spPr>
          <a:xfrm>
            <a:off x="300038" y="328792"/>
            <a:ext cx="11591923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5200" b="1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Voorrangsregels</a:t>
            </a:r>
            <a:r>
              <a:rPr lang="nl-BE" sz="5200" b="1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bij selectie</a:t>
            </a:r>
            <a:endParaRPr sz="5200" b="1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2" name="Google Shape;162;p8"/>
          <p:cNvSpPr txBox="1"/>
          <p:nvPr/>
        </p:nvSpPr>
        <p:spPr>
          <a:xfrm>
            <a:off x="24064" y="1579124"/>
            <a:ext cx="12192000" cy="4575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Inter"/>
              <a:buNone/>
            </a:pPr>
            <a:r>
              <a:rPr lang="nl-BE" sz="2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1. </a:t>
            </a:r>
            <a:r>
              <a:rPr lang="nl-BE" sz="25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Wie langer in België verblijft heeft voorrang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Inter"/>
              <a:buNone/>
            </a:pPr>
            <a:r>
              <a:rPr lang="nl-BE" sz="2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    (langer overleven in een precaire woonsituatie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Inter"/>
              <a:buNone/>
            </a:pPr>
            <a:r>
              <a:rPr lang="nl-BE" sz="2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    maakt een persoon immers nog kwetsbaarder)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Inter"/>
              <a:buNone/>
            </a:pPr>
            <a:r>
              <a:rPr lang="nl-BE" sz="2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2. </a:t>
            </a:r>
            <a:r>
              <a:rPr lang="nl-BE" sz="25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Jongeren</a:t>
            </a:r>
            <a:r>
              <a:rPr lang="nl-BE" sz="2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hebben voorrang op ouderen.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Inter"/>
              <a:buNone/>
            </a:pPr>
            <a:r>
              <a:rPr lang="nl-BE" sz="2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3. </a:t>
            </a:r>
            <a:r>
              <a:rPr lang="nl-BE" sz="2500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Streven naar goede sociale-mix en -controle</a:t>
            </a:r>
            <a:r>
              <a:rPr lang="nl-BE" sz="2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Inter"/>
              <a:buNone/>
            </a:pPr>
            <a:r>
              <a:rPr lang="nl-BE" sz="2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    +/- 30% vrouwen en 70% mannen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Inter"/>
              <a:buNone/>
            </a:pPr>
            <a:r>
              <a:rPr lang="nl-BE" sz="2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    max. 20% niet-vluchtelingen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 amt="20000"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9" descr="Afbeelding met buitenshuis, gebouw, plant, boom&#10;&#10;Automatisch gegenereerde beschrijv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-838200" y="838200"/>
            <a:ext cx="68580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9"/>
          <p:cNvSpPr txBox="1"/>
          <p:nvPr/>
        </p:nvSpPr>
        <p:spPr>
          <a:xfrm>
            <a:off x="5181600" y="115902"/>
            <a:ext cx="7340400" cy="8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 sz="5200" b="1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Instroom</a:t>
            </a:r>
            <a:r>
              <a:rPr lang="nl-BE" sz="5200" b="1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procedure</a:t>
            </a:r>
            <a:endParaRPr sz="5200" b="1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0" name="Google Shape;170;p9"/>
          <p:cNvSpPr txBox="1"/>
          <p:nvPr/>
        </p:nvSpPr>
        <p:spPr>
          <a:xfrm>
            <a:off x="4949570" y="4647775"/>
            <a:ext cx="7340400" cy="248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</a:pPr>
            <a:r>
              <a:rPr lang="nl-BE" sz="2400">
                <a:solidFill>
                  <a:schemeClr val="dk1"/>
                </a:solidFill>
                <a:latin typeface="+mj-lt"/>
                <a:ea typeface="Inter"/>
                <a:cs typeface="Inter"/>
                <a:sym typeface="Inter"/>
              </a:rPr>
              <a:t>1. </a:t>
            </a:r>
            <a:r>
              <a:rPr lang="nl-BE" sz="2400">
                <a:solidFill>
                  <a:schemeClr val="dk1"/>
                </a:solidFill>
                <a:latin typeface="+mj-lt"/>
                <a:ea typeface="Inte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Aanvraagformulier voor De Plataan</a:t>
            </a:r>
            <a:r>
              <a:rPr lang="nl-BE" sz="2400">
                <a:solidFill>
                  <a:schemeClr val="dk1"/>
                </a:solidFill>
                <a:latin typeface="+mj-lt"/>
                <a:ea typeface="Inter"/>
              </a:rPr>
              <a:t> invullen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nl-BE" sz="2400">
                <a:solidFill>
                  <a:schemeClr val="dk1"/>
                </a:solidFill>
                <a:latin typeface="+mj-lt"/>
                <a:ea typeface="Inter"/>
                <a:cs typeface="Inter"/>
                <a:sym typeface="Inter"/>
              </a:rPr>
              <a:t>2. Verkenningsgesprek met siteverantwoordelijke </a:t>
            </a:r>
            <a:endParaRPr sz="2400">
              <a:solidFill>
                <a:schemeClr val="dk1"/>
              </a:solidFill>
              <a:latin typeface="+mj-l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</a:pPr>
            <a:r>
              <a:rPr lang="nl-BE" sz="2400">
                <a:solidFill>
                  <a:schemeClr val="dk1"/>
                </a:solidFill>
                <a:latin typeface="+mj-lt"/>
                <a:ea typeface="Inter"/>
                <a:cs typeface="Inter"/>
                <a:sym typeface="Inter"/>
              </a:rPr>
              <a:t>3. Teambespreking met aanvaarding of afwijzing</a:t>
            </a:r>
            <a:endParaRPr lang="nl-BE" sz="2400">
              <a:solidFill>
                <a:schemeClr val="dk1"/>
              </a:solidFill>
              <a:latin typeface="+mj-lt"/>
              <a:ea typeface="Inter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1045A2-D0D9-4CEF-DABF-F0D8AB35EE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5249" y="1279872"/>
            <a:ext cx="2633300" cy="2641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PSC">
      <a:dk1>
        <a:srgbClr val="325084"/>
      </a:dk1>
      <a:lt1>
        <a:srgbClr val="FFFFFF"/>
      </a:lt1>
      <a:dk2>
        <a:srgbClr val="65B32E"/>
      </a:dk2>
      <a:lt2>
        <a:srgbClr val="FFFFFF"/>
      </a:lt2>
      <a:accent1>
        <a:srgbClr val="325084"/>
      </a:accent1>
      <a:accent2>
        <a:srgbClr val="C00000"/>
      </a:accent2>
      <a:accent3>
        <a:srgbClr val="C490AA"/>
      </a:accent3>
      <a:accent4>
        <a:srgbClr val="5B9BD5"/>
      </a:accent4>
      <a:accent5>
        <a:srgbClr val="FFC000"/>
      </a:accent5>
      <a:accent6>
        <a:srgbClr val="E7E6E6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31A007DC311846876C20168949F4A7" ma:contentTypeVersion="3" ma:contentTypeDescription="Een nieuw document maken." ma:contentTypeScope="" ma:versionID="14d259e5e164735d5b8c46be9e99ec3d">
  <xsd:schema xmlns:xsd="http://www.w3.org/2001/XMLSchema" xmlns:xs="http://www.w3.org/2001/XMLSchema" xmlns:p="http://schemas.microsoft.com/office/2006/metadata/properties" xmlns:ns2="a6961efd-928b-4b00-a922-1d7547d7e67e" targetNamespace="http://schemas.microsoft.com/office/2006/metadata/properties" ma:root="true" ma:fieldsID="da9908f7b4b060f796aa1f638118bf89" ns2:_="">
    <xsd:import namespace="a6961efd-928b-4b00-a922-1d7547d7e6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961efd-928b-4b00-a922-1d7547d7e6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C90D61-E993-4FF8-8DDE-79780C3D0E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B38051-0B57-4230-A66D-CB97EFCBE56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0EDC99A-63D5-4646-8B27-A57B4E946997}">
  <ds:schemaRefs>
    <ds:schemaRef ds:uri="a6961efd-928b-4b00-a922-1d7547d7e67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736</Words>
  <Application>Microsoft Office PowerPoint</Application>
  <PresentationFormat>Breedbeeld</PresentationFormat>
  <Paragraphs>166</Paragraphs>
  <Slides>16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3" baseType="lpstr">
      <vt:lpstr>Calibri</vt:lpstr>
      <vt:lpstr>Inter</vt:lpstr>
      <vt:lpstr>Arial</vt:lpstr>
      <vt:lpstr>Montserrat SemiBold</vt:lpstr>
      <vt:lpstr>Roboto</vt:lpstr>
      <vt:lpstr>Montserrat</vt:lpstr>
      <vt:lpstr>Kantoorthema</vt:lpstr>
      <vt:lpstr>De Plataan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PSC-context</vt:lpstr>
      <vt:lpstr>Dank u wel voor uw aandacht!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Petra Schipper</dc:creator>
  <cp:lastModifiedBy>Bob Cools</cp:lastModifiedBy>
  <cp:revision>2</cp:revision>
  <dcterms:created xsi:type="dcterms:W3CDTF">2021-05-09T18:47:31Z</dcterms:created>
  <dcterms:modified xsi:type="dcterms:W3CDTF">2026-03-10T16:33:52Z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0x0101000631A007DC311846876C20168949F4A7</vt:lpwstr>
  </property>
</Properties>
</file>